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cs-CZ"/>
              <a:t>Total Activity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List1!$A$2:$A$11</c:f>
              <c:strCache>
                <c:ptCount val="10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</c:strCache>
            </c:strRef>
          </c:cat>
          <c:val>
            <c:numRef>
              <c:f>List1!$B$2:$B$11</c:f>
              <c:numCache>
                <c:formatCode>General</c:formatCode>
                <c:ptCount val="10"/>
                <c:pt idx="0">
                  <c:v>2841</c:v>
                </c:pt>
                <c:pt idx="1">
                  <c:v>3022</c:v>
                </c:pt>
                <c:pt idx="2">
                  <c:v>3437</c:v>
                </c:pt>
                <c:pt idx="3">
                  <c:v>3569</c:v>
                </c:pt>
                <c:pt idx="4">
                  <c:v>2983</c:v>
                </c:pt>
                <c:pt idx="5">
                  <c:v>3490</c:v>
                </c:pt>
                <c:pt idx="6">
                  <c:v>3729</c:v>
                </c:pt>
                <c:pt idx="7">
                  <c:v>4947</c:v>
                </c:pt>
                <c:pt idx="8">
                  <c:v>5772</c:v>
                </c:pt>
                <c:pt idx="9">
                  <c:v>4386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89152"/>
        <c:axId val="76171904"/>
      </c:lineChart>
      <c:catAx>
        <c:axId val="8689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cs-CZ"/>
          </a:p>
        </c:txPr>
        <c:crossAx val="76171904"/>
        <c:crosses val="autoZero"/>
        <c:auto val="1"/>
        <c:lblAlgn val="ctr"/>
        <c:lblOffset val="100"/>
        <c:noMultiLvlLbl val="0"/>
      </c:catAx>
      <c:valAx>
        <c:axId val="76171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cs-CZ"/>
          </a:p>
        </c:txPr>
        <c:crossAx val="8689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Push Buttons</c:v>
                </c:pt>
                <c:pt idx="1">
                  <c:v>Contactors</c:v>
                </c:pt>
                <c:pt idx="2">
                  <c:v>Variable Frequency Drives</c:v>
                </c:pt>
                <c:pt idx="3">
                  <c:v>Modicon</c:v>
                </c:pt>
                <c:pt idx="4">
                  <c:v>Circuit Breakers</c:v>
                </c:pt>
                <c:pt idx="5">
                  <c:v>Sensors</c:v>
                </c:pt>
                <c:pt idx="6">
                  <c:v>Power Distribution Blocks</c:v>
                </c:pt>
                <c:pt idx="7">
                  <c:v>HMI</c:v>
                </c:pt>
                <c:pt idx="8">
                  <c:v>Relays</c:v>
                </c:pt>
                <c:pt idx="9">
                  <c:v>other</c:v>
                </c:pt>
              </c:strCache>
            </c:strRef>
          </c:cat>
          <c:val>
            <c:numRef>
              <c:f>List1!$B$2:$B$11</c:f>
              <c:numCache>
                <c:formatCode>General</c:formatCode>
                <c:ptCount val="10"/>
                <c:pt idx="0">
                  <c:v>6494</c:v>
                </c:pt>
                <c:pt idx="1">
                  <c:v>6026</c:v>
                </c:pt>
                <c:pt idx="2">
                  <c:v>5174</c:v>
                </c:pt>
                <c:pt idx="3">
                  <c:v>3462</c:v>
                </c:pt>
                <c:pt idx="4">
                  <c:v>3298</c:v>
                </c:pt>
                <c:pt idx="5">
                  <c:v>2253</c:v>
                </c:pt>
                <c:pt idx="6">
                  <c:v>1705</c:v>
                </c:pt>
                <c:pt idx="7">
                  <c:v>1530</c:v>
                </c:pt>
                <c:pt idx="8">
                  <c:v>1521</c:v>
                </c:pt>
                <c:pt idx="9">
                  <c:v>6713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8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United States of America</c:v>
                </c:pt>
                <c:pt idx="1">
                  <c:v>Canada</c:v>
                </c:pt>
                <c:pt idx="2">
                  <c:v>Brasil</c:v>
                </c:pt>
                <c:pt idx="3">
                  <c:v>France</c:v>
                </c:pt>
                <c:pt idx="4">
                  <c:v>India</c:v>
                </c:pt>
                <c:pt idx="5">
                  <c:v>Italy</c:v>
                </c:pt>
                <c:pt idx="6">
                  <c:v>Mexico</c:v>
                </c:pt>
                <c:pt idx="7">
                  <c:v>China</c:v>
                </c:pt>
                <c:pt idx="8">
                  <c:v>Russian Federation</c:v>
                </c:pt>
                <c:pt idx="9">
                  <c:v>other</c:v>
                </c:pt>
              </c:strCache>
            </c:strRef>
          </c:cat>
          <c:val>
            <c:numRef>
              <c:f>List1!$B$2:$B$11</c:f>
              <c:numCache>
                <c:formatCode>General</c:formatCode>
                <c:ptCount val="10"/>
                <c:pt idx="0">
                  <c:v>18561</c:v>
                </c:pt>
                <c:pt idx="1">
                  <c:v>2032</c:v>
                </c:pt>
                <c:pt idx="2">
                  <c:v>1312</c:v>
                </c:pt>
                <c:pt idx="3">
                  <c:v>1311</c:v>
                </c:pt>
                <c:pt idx="4">
                  <c:v>939</c:v>
                </c:pt>
                <c:pt idx="5">
                  <c:v>894</c:v>
                </c:pt>
                <c:pt idx="6">
                  <c:v>837</c:v>
                </c:pt>
                <c:pt idx="7">
                  <c:v>789</c:v>
                </c:pt>
                <c:pt idx="8">
                  <c:v>587</c:v>
                </c:pt>
                <c:pt idx="9">
                  <c:v>10914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8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DWG</c:v>
                </c:pt>
                <c:pt idx="1">
                  <c:v>STEP</c:v>
                </c:pt>
                <c:pt idx="2">
                  <c:v>Sales Drawing</c:v>
                </c:pt>
                <c:pt idx="3">
                  <c:v>DXF</c:v>
                </c:pt>
                <c:pt idx="4">
                  <c:v>IGES</c:v>
                </c:pt>
                <c:pt idx="5">
                  <c:v>Solidworks</c:v>
                </c:pt>
                <c:pt idx="6">
                  <c:v>AutoCAD</c:v>
                </c:pt>
                <c:pt idx="7">
                  <c:v>Inventor</c:v>
                </c:pt>
                <c:pt idx="8">
                  <c:v>SAT</c:v>
                </c:pt>
                <c:pt idx="9">
                  <c:v>other</c:v>
                </c:pt>
              </c:strCache>
            </c:strRef>
          </c:cat>
          <c:val>
            <c:numRef>
              <c:f>List1!$B$2:$B$11</c:f>
              <c:numCache>
                <c:formatCode>General</c:formatCode>
                <c:ptCount val="10"/>
                <c:pt idx="0">
                  <c:v>12931</c:v>
                </c:pt>
                <c:pt idx="1">
                  <c:v>8313</c:v>
                </c:pt>
                <c:pt idx="2">
                  <c:v>6702</c:v>
                </c:pt>
                <c:pt idx="3">
                  <c:v>4157</c:v>
                </c:pt>
                <c:pt idx="4">
                  <c:v>1650</c:v>
                </c:pt>
                <c:pt idx="5">
                  <c:v>1410</c:v>
                </c:pt>
                <c:pt idx="6">
                  <c:v>754</c:v>
                </c:pt>
                <c:pt idx="7">
                  <c:v>635</c:v>
                </c:pt>
                <c:pt idx="8">
                  <c:v>487</c:v>
                </c:pt>
                <c:pt idx="9">
                  <c:v>1137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8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04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31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29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20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97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961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96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91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84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16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34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D547-1082-44BD-AEAE-4E535B635987}" type="datetimeFigureOut">
              <a:rPr lang="cs-CZ" smtClean="0"/>
              <a:t>21.11.2014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62634-3779-4DAC-A943-89334F94C7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2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tint val="0"/>
              </a:schemeClr>
            </a:gs>
            <a:gs pos="0">
              <a:srgbClr val="ADD8E6"/>
            </a:gs>
            <a:gs pos="100000">
              <a:srgbClr val="FFFF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286000"/>
            <a:ext cx="86360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cs-CZ" sz="6000" smtClean="0"/>
              <a:t>3D CAD Drawing Activity</a:t>
            </a:r>
            <a:endParaRPr lang="cs-CZ" sz="6000"/>
          </a:p>
        </p:txBody>
      </p:sp>
      <p:sp>
        <p:nvSpPr>
          <p:cNvPr id="3" name="TextovéPole 2"/>
          <p:cNvSpPr txBox="1"/>
          <p:nvPr/>
        </p:nvSpPr>
        <p:spPr>
          <a:xfrm>
            <a:off x="254000" y="3810000"/>
            <a:ext cx="8636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cs-CZ" sz="4000" i="1" smtClean="0"/>
              <a:t>January - October 2014</a:t>
            </a:r>
            <a:endParaRPr lang="cs-CZ" sz="4000" i="1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400" y="5746750"/>
            <a:ext cx="2514600" cy="85725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165850"/>
            <a:ext cx="20383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08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January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301061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Bulgaria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Iran, Islamic Republic of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Hungary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Taiwan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Republic of Korea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Kuwait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Israel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Ukraine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Costa 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222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16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262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2248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2841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26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January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936751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ADIM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PCX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TIFF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2248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2841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438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February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6481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1795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215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2258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623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64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764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2418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5651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February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744014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Costa 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Egypt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Ukraine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Ecuador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141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172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2418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913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February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484003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TurboCAD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ASM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3283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2418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537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March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083987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1868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2452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804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985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3437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814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March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380785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Belgium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Israel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Costa 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Philippines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Denmark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Hungary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Ukraine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Ecuador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Bulgaria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195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36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243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3437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765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March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758788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TIFF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Think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3437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796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April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377253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2072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235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728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913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2800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442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3569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977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April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746337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1791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Republic of Korea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Taiwan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Belgium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Sweden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Portugal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Costa 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Afghanistan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Norway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Anguilla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295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361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2800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442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3569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87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Month - </a:t>
            </a:r>
            <a:r>
              <a:rPr lang="en-US" sz="2800" b="1" smtClean="0">
                <a:solidFill>
                  <a:srgbClr val="FF0000"/>
                </a:solidFill>
              </a:rPr>
              <a:t>January - 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855659"/>
              </p:ext>
            </p:extLst>
          </p:nvPr>
        </p:nvGraphicFramePr>
        <p:xfrm>
          <a:off x="254000" y="1016000"/>
          <a:ext cx="4191000" cy="55880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7300"/>
                <a:gridCol w="733425"/>
                <a:gridCol w="733425"/>
                <a:gridCol w="733425"/>
                <a:gridCol w="733425"/>
              </a:tblGrid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Month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January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February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March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2672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April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3569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2983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June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3490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July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August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4072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September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October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4386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4656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30696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4021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3459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38176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003993380"/>
              </p:ext>
            </p:extLst>
          </p:nvPr>
        </p:nvGraphicFramePr>
        <p:xfrm>
          <a:off x="4699000" y="1016000"/>
          <a:ext cx="4191000" cy="55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9885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April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53459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2800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442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3569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365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May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141890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1686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2222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597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108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330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153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May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92750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1496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Belgium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Czech Republic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Panama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Taiwan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Costa 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Serbia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Republic of Korea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Cote d'Ivore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Portugal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239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8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274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330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082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May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725667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ZW3D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330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2983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773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June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505503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2123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311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237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2671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703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65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819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2826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3490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4684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June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933245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Hungary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Czech Republic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Latvia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Barbados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Afghanistan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Belarus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Iran, Islamic Republic of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Finland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314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404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2826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3490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03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June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952690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1191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CoCreate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ASM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SmartSketch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TopSolid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2826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3490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24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July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530504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857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1027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2181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213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3038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3729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7553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July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05004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Hungary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Belarus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Chile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Afghanistan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Switzerland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Ecuador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307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34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363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3038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3729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465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July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11874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ASM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TIFF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Think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CoCreate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ZW3D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99571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3038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299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3729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3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January - 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62183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22250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3161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2571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27982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897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4251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1521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665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8446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860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888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10194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30696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4021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3459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38176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4722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August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261078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1357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115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105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1577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2715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3370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665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514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4947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9383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August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82263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Iran, Islamic Republic of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Ukraine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Portugal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Pakistan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Cambodia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Uruguay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El Salvador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423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50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73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546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514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4947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443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August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656195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VX 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TurboCAD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Remarc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514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4947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1811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September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642023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3508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460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4370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760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1204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1402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4712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504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5772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3758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September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848298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Venezuela (Bolivarian Republic of)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Switzerland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Portugal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Japan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Taiwan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South Africa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587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89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718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4712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504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5772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7907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September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661855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1945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CoCreate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4295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4712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556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504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5772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072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5565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2708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3236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919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134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1150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 and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66095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4386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8180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46888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1597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1902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Czech Republic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Qatar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Ukraine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Japan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Switzerland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Sweden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367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29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42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438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4386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5078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60605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960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565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TIFF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TopSolid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ASM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CoCreate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14923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3627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364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395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4386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502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7030A0"/>
                </a:solidFill>
              </a:rPr>
              <a:t>Top 10 Product Families</a:t>
            </a:r>
            <a:r>
              <a:rPr lang="en-US" sz="2800" smtClean="0"/>
              <a:t> - January - October 2014</a:t>
            </a:r>
            <a:endParaRPr lang="cs-CZ" sz="280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125147515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961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Country - </a:t>
            </a:r>
            <a:r>
              <a:rPr lang="en-US" sz="2800" b="1" smtClean="0">
                <a:solidFill>
                  <a:srgbClr val="92D050"/>
                </a:solidFill>
              </a:rPr>
              <a:t>January - 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845256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18000"/>
                <a:gridCol w="1079500"/>
                <a:gridCol w="1079500"/>
                <a:gridCol w="1079500"/>
                <a:gridCol w="10795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Country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United States of America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14705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2232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18561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Canada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2032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Brasil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France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971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Italy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Mexico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China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789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Russian Federation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United Kingdom of Great Britain and Northern Ireland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Turkey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Indonesia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450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469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Spain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Australia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Thailand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Viet Nam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Poland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Iran, Islamic Republic of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Peru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268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Argentina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Colombia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Malaysia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Republic of Korea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Czech Republic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Netherlands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Singapore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Germany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4153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501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447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5101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30696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4021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3459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38176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728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92D050"/>
                </a:solidFill>
              </a:rPr>
              <a:t>Top 10 Countries</a:t>
            </a:r>
            <a:r>
              <a:rPr lang="en-US" sz="2800" smtClean="0"/>
              <a:t> - January - October 2014</a:t>
            </a:r>
            <a:endParaRPr lang="cs-CZ" sz="280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74350720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2349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CAD Type - </a:t>
            </a:r>
            <a:r>
              <a:rPr lang="en-US" sz="2800" b="1" smtClean="0">
                <a:solidFill>
                  <a:srgbClr val="00B0F0"/>
                </a:solidFill>
              </a:rPr>
              <a:t>January - October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70432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511300"/>
                <a:gridCol w="1511300"/>
                <a:gridCol w="1511300"/>
                <a:gridCol w="1511300"/>
              </a:tblGrid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CAD Type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DWG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11273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1658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12931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STEP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6705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8313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Sales Drawing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6702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6702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DXF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3676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4157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IGES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1393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243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Solidworks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AutoCAD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754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Inventor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SAT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487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JPG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ProE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Alibre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PDF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SolidEdge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Revit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Catia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VDAFS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BMP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SVG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PNG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XML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ASM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TIFF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VRML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TopSolid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CoCreate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TurboCAD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i="1" smtClean="0"/>
                        <a:t>other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10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i="1" smtClean="0"/>
                        <a:t>19</a:t>
                      </a:r>
                      <a:endParaRPr lang="cs-CZ" sz="1100" i="1"/>
                    </a:p>
                  </a:txBody>
                  <a:tcPr marL="63500" marR="63500" marT="0" marB="0" anchor="ctr"/>
                </a:tc>
              </a:tr>
              <a:tr h="186267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30696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4021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3459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38176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30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B0F0"/>
                </a:solidFill>
              </a:rPr>
              <a:t>Top 10 CAD Types</a:t>
            </a:r>
            <a:r>
              <a:rPr lang="en-US" sz="2800" smtClean="0"/>
              <a:t> - January - October 2014</a:t>
            </a:r>
            <a:endParaRPr lang="cs-CZ" sz="280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1178477764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169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000" y="254000"/>
            <a:ext cx="8636000" cy="5232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800" smtClean="0"/>
              <a:t>Activity by Product Family - </a:t>
            </a:r>
            <a:r>
              <a:rPr lang="en-US" sz="2800" b="1" smtClean="0">
                <a:solidFill>
                  <a:srgbClr val="7030A0"/>
                </a:solidFill>
              </a:rPr>
              <a:t>January</a:t>
            </a:r>
            <a:r>
              <a:rPr lang="en-US" sz="2800" smtClean="0"/>
              <a:t> 2014</a:t>
            </a:r>
            <a:endParaRPr lang="cs-CZ" sz="280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460961"/>
              </p:ext>
            </p:extLst>
          </p:nvPr>
        </p:nvGraphicFramePr>
        <p:xfrm>
          <a:off x="254000" y="1016000"/>
          <a:ext cx="8636000" cy="558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22600"/>
                <a:gridCol w="1403350"/>
                <a:gridCol w="1403350"/>
                <a:gridCol w="1403350"/>
                <a:gridCol w="1403350"/>
              </a:tblGrid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Category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Download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E-mail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Insert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Power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654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92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50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796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Contactors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510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Circuit Breakers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194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Terminal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Industry Products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1594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261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190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2045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Push Buttons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341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478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275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333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Variable Frequency Drives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230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294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Sensors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159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Distribution Blocks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141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HMI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114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Power Supplies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92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112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8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77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Signaling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72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Motion Controls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9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68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Relays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37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3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en-US" sz="1100" smtClean="0"/>
                        <a:t>   Enclosed Drives and Soft Starters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20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PLC Modicon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15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16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smtClean="0"/>
                        <a:t>   Safety Switches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4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1</a:t>
                      </a:r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100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smtClean="0"/>
                        <a:t>5</a:t>
                      </a:r>
                      <a:endParaRPr lang="cs-CZ" sz="1100"/>
                    </a:p>
                  </a:txBody>
                  <a:tcPr marL="63500" marR="63500" marT="0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lang="cs-CZ" sz="1100" b="1" smtClean="0"/>
                        <a:t>Total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2248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353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240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b="1" smtClean="0"/>
                        <a:t>2841</a:t>
                      </a:r>
                      <a:endParaRPr lang="cs-CZ" sz="1100" b="1"/>
                    </a:p>
                  </a:txBody>
                  <a:tcPr marL="63500" marR="63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9249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4627</Words>
  <Application>Microsoft Office PowerPoint</Application>
  <PresentationFormat>Předvádění na obrazovce (4:3)</PresentationFormat>
  <Paragraphs>3787</Paragraphs>
  <Slides>38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39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gtest</dc:creator>
  <cp:lastModifiedBy>gtest</cp:lastModifiedBy>
  <cp:revision>1</cp:revision>
  <dcterms:created xsi:type="dcterms:W3CDTF">2014-11-21T09:40:03Z</dcterms:created>
  <dcterms:modified xsi:type="dcterms:W3CDTF">2014-11-21T09:42:48Z</dcterms:modified>
</cp:coreProperties>
</file>